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6" r:id="rId4"/>
    <p:sldMasterId id="2147483807" r:id="rId5"/>
    <p:sldMasterId id="2147483858" r:id="rId6"/>
    <p:sldMasterId id="2147483873" r:id="rId7"/>
    <p:sldMasterId id="2147483887" r:id="rId8"/>
    <p:sldMasterId id="2147483904" r:id="rId9"/>
    <p:sldMasterId id="2147483917" r:id="rId10"/>
    <p:sldMasterId id="2147483936" r:id="rId11"/>
    <p:sldMasterId id="2147483951" r:id="rId12"/>
    <p:sldMasterId id="2147484047" r:id="rId13"/>
  </p:sldMasterIdLst>
  <p:notesMasterIdLst>
    <p:notesMasterId r:id="rId61"/>
  </p:notesMasterIdLst>
  <p:handoutMasterIdLst>
    <p:handoutMasterId r:id="rId62"/>
  </p:handoutMasterIdLst>
  <p:sldIdLst>
    <p:sldId id="256" r:id="rId14"/>
    <p:sldId id="5742" r:id="rId15"/>
    <p:sldId id="6017" r:id="rId16"/>
    <p:sldId id="5967" r:id="rId17"/>
    <p:sldId id="5559" r:id="rId18"/>
    <p:sldId id="6003" r:id="rId19"/>
    <p:sldId id="6004" r:id="rId20"/>
    <p:sldId id="6005" r:id="rId21"/>
    <p:sldId id="6007" r:id="rId22"/>
    <p:sldId id="6019" r:id="rId23"/>
    <p:sldId id="6041" r:id="rId24"/>
    <p:sldId id="6006" r:id="rId25"/>
    <p:sldId id="6009" r:id="rId26"/>
    <p:sldId id="6010" r:id="rId27"/>
    <p:sldId id="6018" r:id="rId28"/>
    <p:sldId id="6011" r:id="rId29"/>
    <p:sldId id="6012" r:id="rId30"/>
    <p:sldId id="6013" r:id="rId31"/>
    <p:sldId id="6014" r:id="rId32"/>
    <p:sldId id="6015" r:id="rId33"/>
    <p:sldId id="6016" r:id="rId34"/>
    <p:sldId id="6023" r:id="rId35"/>
    <p:sldId id="6024" r:id="rId36"/>
    <p:sldId id="6025" r:id="rId37"/>
    <p:sldId id="6035" r:id="rId38"/>
    <p:sldId id="6036" r:id="rId39"/>
    <p:sldId id="6037" r:id="rId40"/>
    <p:sldId id="6045" r:id="rId41"/>
    <p:sldId id="6043" r:id="rId42"/>
    <p:sldId id="6044" r:id="rId43"/>
    <p:sldId id="6040" r:id="rId44"/>
    <p:sldId id="6020" r:id="rId45"/>
    <p:sldId id="6042" r:id="rId46"/>
    <p:sldId id="6046" r:id="rId47"/>
    <p:sldId id="6038" r:id="rId48"/>
    <p:sldId id="6039" r:id="rId49"/>
    <p:sldId id="6021" r:id="rId50"/>
    <p:sldId id="6022" r:id="rId51"/>
    <p:sldId id="6047" r:id="rId52"/>
    <p:sldId id="6048" r:id="rId53"/>
    <p:sldId id="6050" r:id="rId54"/>
    <p:sldId id="6049" r:id="rId55"/>
    <p:sldId id="6051" r:id="rId56"/>
    <p:sldId id="6052" r:id="rId57"/>
    <p:sldId id="5772" r:id="rId58"/>
    <p:sldId id="5481" r:id="rId59"/>
    <p:sldId id="266" r:id="rId60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BF0"/>
    <a:srgbClr val="FF991A"/>
    <a:srgbClr val="29A1BD"/>
    <a:srgbClr val="FFFF00"/>
    <a:srgbClr val="70AD47"/>
    <a:srgbClr val="CCE2E8"/>
    <a:srgbClr val="84B641"/>
    <a:srgbClr val="DA1F28"/>
    <a:srgbClr val="30B7D4"/>
    <a:srgbClr val="00A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03" autoAdjust="0"/>
    <p:restoredTop sz="96018" autoAdjust="0"/>
  </p:normalViewPr>
  <p:slideViewPr>
    <p:cSldViewPr snapToGrid="0" showGuides="1">
      <p:cViewPr varScale="1">
        <p:scale>
          <a:sx n="127" d="100"/>
          <a:sy n="127" d="100"/>
        </p:scale>
        <p:origin x="1008" y="192"/>
      </p:cViewPr>
      <p:guideLst/>
    </p:cSldViewPr>
  </p:slideViewPr>
  <p:outlineViewPr>
    <p:cViewPr>
      <p:scale>
        <a:sx n="33" d="100"/>
        <a:sy n="33" d="100"/>
      </p:scale>
      <p:origin x="0" y="-1426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99" d="100"/>
        <a:sy n="199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tableStyles" Target="tableStyle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11/14/25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11/14/25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67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LOCAL LAB POC: </a:t>
            </a:r>
            <a:r>
              <a:rPr lang="en-US" u="none"/>
              <a:t>Michael Heroux (maherou@sandia.gov) 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TALKING POINTS: 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PESO is a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five-year post-ECP software-ecosystem stewardship and advancement project. In partnership with the Consortium for the Advancement of Scientific Software (CASS), PESO will establish and steward a sustainable scientific software ecosystem comprising libraries and tools that deliver the latest high-performance algorithms and capabilities for DOE mission-critical applications.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 will enable applications to realize 100X improvement in both high-end capabilities and energy efficiency by leveraging accelerator devices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 will emphasize software product quality, the continued fostering of software product communities, and the delivery of products, working with CASS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METADATA: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Name of the associated awarded project: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PI name(s):  Michael Heroux (Sandia), Lois Curfman McInnes (Argonne)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Name of the program manager: William Spotz, Software Stewardship and Advancement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CITATIONS: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notes section should also include full citations (including the DOI) to any important and associated publications, datasets or code developed as part this work. 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AWARDS: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none"/>
              <a:t>N/A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REPRODUCIBILITY:</a:t>
            </a:r>
            <a:r>
              <a:rPr lang="en-US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N/A.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BACKGROUND AND CONTEXT INFORMATION:</a:t>
            </a:r>
            <a:r>
              <a:rPr lang="en-US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83" name="Google Shape;3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7E6C45B6-63C4-4A90-0E4B-59023B3A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37ABCECB-FB87-0691-AE00-2ED85085D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108498E7-7009-D6AC-0D00-50B9BE19C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84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16394E5E-C0BE-E72D-FB48-4F947956A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B365A189-DB82-547E-02A6-AEC4D0E14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AF6353B1-9401-5D76-8B16-D87228C5E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11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457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B16B98BA-961D-0E21-8C97-3E6EF08B2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0D9A4795-FB3B-43F3-3D9B-236B27E55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81CEA87B-D5AD-03D0-3457-3A5FA5C8F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283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27E40DC5-C833-0581-08A9-377AF197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0994D464-9139-CE05-EE1F-580A705F0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492263C2-5A75-1572-1659-C6476CA082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373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d3524a268_3_0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6d3524a2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54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2205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12395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744325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00107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69845" cy="6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136193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036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7729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7729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92188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5214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772900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779008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07221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266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70783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" y="2268990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663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26030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634" y="1452618"/>
            <a:ext cx="37570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634" y="2273808"/>
            <a:ext cx="37570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6622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6622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6911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20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69289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309114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309114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43909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43910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61234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61234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19" y="371052"/>
            <a:ext cx="11750331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232259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274320" y="320039"/>
            <a:ext cx="11917681" cy="919959"/>
            <a:chOff x="274320" y="320040"/>
            <a:chExt cx="11917681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274320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84275"/>
            <a:ext cx="11917682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719" y="320040"/>
            <a:ext cx="11750331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458644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65856" y="1076960"/>
            <a:ext cx="11372771" cy="491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537548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94833" y="1449473"/>
            <a:ext cx="11654267" cy="46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/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09600" y="219514"/>
            <a:ext cx="10972800" cy="100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0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95341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obj">
  <p:cSld name="1_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30685" y="255354"/>
            <a:ext cx="11130627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267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7840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311F-26F7-974A-9192-96B77D15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1BCA-460B-834F-B3A1-10EBC54D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3727-6C21-FC48-BAE7-E3EC56C8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F77C-2CE4-1C4E-9506-8ED685DF02DB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41A0F-D237-7149-A3F5-C1FD3EA3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4AC3C-DAD6-3641-9B30-37719930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25A7A-63CA-5248-A7DF-24F38BEA1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442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-10633" y="-2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12" name="Google Shape;16;p29">
            <a:extLst>
              <a:ext uri="{FF2B5EF4-FFF2-40B4-BE49-F238E27FC236}">
                <a16:creationId xmlns:a16="http://schemas.microsoft.com/office/drawing/2014/main" id="{019D6F2B-7196-624E-82B0-AE48639B60E7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636" y="2509708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556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432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11193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8380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382323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7776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43836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77469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813248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6316394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5332358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320555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076960"/>
            <a:ext cx="11372771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310577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076960"/>
            <a:ext cx="11372771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846157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_slide">
  <p:cSld name="Discussion_slid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1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–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190500" y="237744"/>
            <a:ext cx="11772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/>
          <p:nvPr/>
        </p:nvSpPr>
        <p:spPr>
          <a:xfrm flipH="1">
            <a:off x="11848263" y="6588336"/>
            <a:ext cx="280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389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-10633" y="-2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12" name="Google Shape;16;p29">
            <a:extLst>
              <a:ext uri="{FF2B5EF4-FFF2-40B4-BE49-F238E27FC236}">
                <a16:creationId xmlns:a16="http://schemas.microsoft.com/office/drawing/2014/main" id="{019D6F2B-7196-624E-82B0-AE48639B60E7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636" y="2509708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579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697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60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771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9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637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420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240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481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37313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7229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19635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0478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85110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9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01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73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54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850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682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6088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05106" y="1154244"/>
            <a:ext cx="11877340" cy="5560755"/>
            <a:chOff x="274319" y="697174"/>
            <a:chExt cx="11917681" cy="59393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697174"/>
              <a:ext cx="2874807" cy="694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154244"/>
            <a:ext cx="2861458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938528"/>
            <a:ext cx="2861459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378131" y="1154244"/>
            <a:ext cx="2874807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938528"/>
            <a:ext cx="2874807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154244"/>
            <a:ext cx="2864755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171232"/>
            <a:ext cx="2864755" cy="61634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444341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6304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5955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0645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-10633" y="-2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12" name="Google Shape;16;p29">
            <a:extLst>
              <a:ext uri="{FF2B5EF4-FFF2-40B4-BE49-F238E27FC236}">
                <a16:creationId xmlns:a16="http://schemas.microsoft.com/office/drawing/2014/main" id="{019D6F2B-7196-624E-82B0-AE48639B60E7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636" y="2509708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067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7194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4839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28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1966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927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9686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5216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287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837375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814977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004413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69845" cy="6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189449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8353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51083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7729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7729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6085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891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772900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779008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7670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42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7932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" y="2268990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09649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634" y="1452618"/>
            <a:ext cx="37570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634" y="2273808"/>
            <a:ext cx="37570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6622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6622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9700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20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26200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309114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309114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43909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43910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61234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61234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19" y="371052"/>
            <a:ext cx="11750331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131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6463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274320" y="320039"/>
            <a:ext cx="11917681" cy="919959"/>
            <a:chOff x="274320" y="320040"/>
            <a:chExt cx="11917681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274320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84275"/>
            <a:ext cx="11917682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719" y="320040"/>
            <a:ext cx="11750331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28896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65856" y="1076960"/>
            <a:ext cx="11372771" cy="491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482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94833" y="1449473"/>
            <a:ext cx="11654267" cy="46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/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09600" y="219514"/>
            <a:ext cx="10972800" cy="100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0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57225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obj">
  <p:cSld name="1_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30685" y="255354"/>
            <a:ext cx="11130627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267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9392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311F-26F7-974A-9192-96B77D15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1BCA-460B-834F-B3A1-10EBC54D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3727-6C21-FC48-BAE7-E3EC56C8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F77C-2CE4-1C4E-9506-8ED685DF02DB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41A0F-D237-7149-A3F5-C1FD3EA3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4AC3C-DAD6-3641-9B30-37719930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25A7A-63CA-5248-A7DF-24F38BEA1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218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5" name="Picture 4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5DBA1A22-5A63-D066-3FFF-BB59EA51E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-587"/>
          <a:stretch/>
        </p:blipFill>
        <p:spPr>
          <a:xfrm>
            <a:off x="9302263" y="3570342"/>
            <a:ext cx="2699238" cy="1750958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3771B90F-CB6B-BBF1-B6DE-9A272E099F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19671" y="3529854"/>
            <a:ext cx="3924304" cy="27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6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11320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60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715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05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8872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2140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2086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843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05106" y="1154244"/>
            <a:ext cx="11877340" cy="5560755"/>
            <a:chOff x="274319" y="697174"/>
            <a:chExt cx="11917681" cy="59393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697174"/>
              <a:ext cx="2874807" cy="694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154244"/>
            <a:ext cx="2861458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938528"/>
            <a:ext cx="2861459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378131" y="1154244"/>
            <a:ext cx="2874807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938528"/>
            <a:ext cx="2874807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154244"/>
            <a:ext cx="2864755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171232"/>
            <a:ext cx="2864755" cy="61634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746783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413541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399152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A1C9A6-9ECA-554C-998A-857CF419A9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http://tau.uoregon.edu/TAU_LLNL23.pdf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4191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Sensitive Information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1996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93442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06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0992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0285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0600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146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81241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52136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309565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73475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36648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05106" y="1154244"/>
            <a:ext cx="11877340" cy="5560755"/>
            <a:chOff x="274319" y="697174"/>
            <a:chExt cx="11917681" cy="59393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697174"/>
              <a:ext cx="2874807" cy="694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154244"/>
            <a:ext cx="2861458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938528"/>
            <a:ext cx="2861459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378131" y="1154244"/>
            <a:ext cx="2874807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938528"/>
            <a:ext cx="2874807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154244"/>
            <a:ext cx="2864755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171232"/>
            <a:ext cx="2864755" cy="61634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025711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D1440-F9B4-714D-93F9-292CD649F95F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Sensitive Information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105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1240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695697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454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28796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159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596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09541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0568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9710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image" Target="../media/image1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1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184ECDA6-B063-8825-C47F-5CEBD6A6E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3" r:id="rId5"/>
    <p:sldLayoutId id="2147483774" r:id="rId6"/>
    <p:sldLayoutId id="2147483775" r:id="rId7"/>
    <p:sldLayoutId id="2147483776" r:id="rId8"/>
    <p:sldLayoutId id="2147483780" r:id="rId9"/>
    <p:sldLayoutId id="2147483781" r:id="rId10"/>
    <p:sldLayoutId id="2147483782" r:id="rId11"/>
    <p:sldLayoutId id="2147483804" r:id="rId12"/>
    <p:sldLayoutId id="2147484075" r:id="rId13"/>
    <p:sldLayoutId id="2147484078" r:id="rId1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64" userDrawn="1">
          <p15:clr>
            <a:srgbClr val="F26B43"/>
          </p15:clr>
        </p15:guide>
        <p15:guide id="6" orient="horz" pos="192" userDrawn="1">
          <p15:clr>
            <a:srgbClr val="F26B43"/>
          </p15:clr>
        </p15:guide>
        <p15:guide id="8" orient="horz" pos="912" userDrawn="1">
          <p15:clr>
            <a:srgbClr val="F26B43"/>
          </p15:clr>
        </p15:guide>
        <p15:guide id="9" orient="horz" pos="72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3782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0A6369C1-5F9A-1653-8C23-60FC9B928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8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9671AD67-45AF-E38E-0300-9769DF698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1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F329EC11-353F-8FAC-F5E8-2A7B7E6D77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2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BEF0CBD1-25CF-C1D4-3161-D1C5499F5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5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67E7419F-785A-C198-3E5B-F01DB6F0F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1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407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613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1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8897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9507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ptivecomputing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3.png"/><Relationship Id="rId5" Type="http://schemas.openxmlformats.org/officeDocument/2006/relationships/hyperlink" Target="https://e4s.io/" TargetMode="External"/><Relationship Id="rId4" Type="http://schemas.openxmlformats.org/officeDocument/2006/relationships/hyperlink" Target="https://paratoolspro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hyperlink" Target="https://e4s.io/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hyperlink" Target="https://e4s.io/talks/E4S_25.11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esoproject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science.osti.gov/ascr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energy.gov/technologytransitions/sbirsttr" TargetMode="External"/><Relationship Id="rId5" Type="http://schemas.openxmlformats.org/officeDocument/2006/relationships/hyperlink" Target="https://hpsf.io/" TargetMode="External"/><Relationship Id="rId4" Type="http://schemas.openxmlformats.org/officeDocument/2006/relationships/hyperlink" Target="https://ascr-step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hyperlink" Target="https://www.exascaleproject.org/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E4S: The Extreme-scale Scientific Software Stack </a:t>
            </a:r>
            <a:br>
              <a:rPr lang="en-US" dirty="0"/>
            </a:br>
            <a:r>
              <a:rPr lang="en-US" dirty="0"/>
              <a:t>Release 25.11</a:t>
            </a:r>
            <a:endParaRPr dirty="0"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190499" y="3560253"/>
            <a:ext cx="8753475" cy="248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Release 25.11 notes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November 14, 2025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endParaRPr lang="en-US" sz="1800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High Performance Software Foundation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E4S Team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https://e4s.io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endParaRPr sz="1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F22CEC-0334-73B5-518A-5047874C5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6196" y="3560253"/>
            <a:ext cx="2443370" cy="706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1C642-276F-1429-E467-14775E673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11FC-56C2-9F7C-524D-E746DB21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Documentation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3B7E07-C246-4170-EF3A-4413A172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2897"/>
            <a:ext cx="7772400" cy="59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62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5A9D-007B-193F-E9FA-FDF4AFB6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3378-901B-36C5-5586-A71264C1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Product Catalog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32999C-A940-FEC7-DD86-2EA2FA3D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4127"/>
            <a:ext cx="7772400" cy="56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9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DC230-2A08-A2D2-A250-DC06EA9BB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9881-9BEA-5EF1-679D-D1FF535A7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Bare-metal installation, Containers, and Cloud images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B01420-7627-1A02-2A45-B565C185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1" y="714518"/>
            <a:ext cx="8187537" cy="59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21914-09FB-8016-DF8A-CC6C9278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AE8B-9D8A-58AC-F390-4BF583F2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Download E4S Containers: Rocky Linux 9.6 and Ubuntu 24.04 LTS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241A63-C9CD-FFA8-C534-C467D5670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6" y="717286"/>
            <a:ext cx="7772400" cy="5910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A7A98-C049-32DF-D7FD-B5A64F69425E}"/>
              </a:ext>
            </a:extLst>
          </p:cNvPr>
          <p:cNvSpPr txBox="1"/>
          <p:nvPr/>
        </p:nvSpPr>
        <p:spPr>
          <a:xfrm>
            <a:off x="9459686" y="1258127"/>
            <a:ext cx="2794355" cy="5327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Docker and Singularity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ARM64 (aarch64),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x86_64, and ppc64le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Support for GPUS: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NVIDIA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AMD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Intel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GPU Runtimes: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CUDA 12.9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ROCm</a:t>
            </a:r>
            <a:r>
              <a:rPr lang="en-US" dirty="0">
                <a:latin typeface="+mn-lt"/>
              </a:rPr>
              <a:t> 6.4.3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oneAPI</a:t>
            </a:r>
            <a:r>
              <a:rPr lang="en-US" dirty="0">
                <a:latin typeface="+mn-lt"/>
              </a:rPr>
              <a:t> 2025.2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Languages: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C/C++/Fortran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Python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Rust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Julia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Chapel ...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OSes: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Rocky Linux 9.6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Ubuntu 24.04 LTS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875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0BA7B-ECCE-4BB8-4437-BBD00B50E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FA581-70E6-6BD9-E2B8-48ED8FD3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container images available on </a:t>
            </a:r>
            <a:r>
              <a:rPr lang="en-US" dirty="0" err="1"/>
              <a:t>DockerHub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892780-6BB2-30A8-B7A2-DED1F7A9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42331"/>
            <a:ext cx="7772400" cy="58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16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954E-6EE5-7361-D7B9-3897FBAB2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0AE9-B7BE-FB92-E457-79213A04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25.11 container images available on </a:t>
            </a:r>
            <a:r>
              <a:rPr lang="en-US" dirty="0" err="1"/>
              <a:t>DockerHub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D2BFAC-66C0-8353-7F51-D01FDD2C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4127"/>
            <a:ext cx="7772400" cy="5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463D6-D788-8F81-E945-DA84276A9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D520-413B-A9C2-4C13-E6D4B4C5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Download E4S containers: NVIDIA and AMD GPUs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D3F9D0-0565-AD52-1486-595616FE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2331"/>
            <a:ext cx="7772400" cy="58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4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63403-171C-2234-6F04-5697DC5C6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75EB-21DD-3CE5-ADA3-FCECF591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Containers: Intel </a:t>
            </a:r>
            <a:r>
              <a:rPr lang="en-US" dirty="0" err="1"/>
              <a:t>oneAPI</a:t>
            </a:r>
            <a:r>
              <a:rPr lang="en-US" dirty="0"/>
              <a:t> (CPU/GPU) and CPU only 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3EA854-7188-C67B-BDFC-DA1A39CD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55" y="948149"/>
            <a:ext cx="11024690" cy="496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28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08C59-9460-D82C-7528-2D9503AD8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0F9A-805A-B314-B841-C0F3740A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Base Containers with GPU runtimes and MPI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E20D58-23BE-9B5B-748A-D6A9D0EA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84" y="664030"/>
            <a:ext cx="8682032" cy="58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2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BC0DB-EF00-7FA6-F61D-0692B7502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613B-67CA-3FB8-BB48-93DF3354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Minimal E4S Spack containers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D0E9E3-89D6-2E3E-6572-F919B60E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4127"/>
            <a:ext cx="7772400" cy="59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3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5711-78FC-4942-9A65-7E601FC7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98045"/>
            <a:ext cx="11657076" cy="568381"/>
          </a:xfrm>
        </p:spPr>
        <p:txBody>
          <a:bodyPr/>
          <a:lstStyle/>
          <a:p>
            <a:r>
              <a:rPr lang="en-US" dirty="0"/>
              <a:t>E4S 25.11: What’s New?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30EC0-F5B3-CB41-9790-40E3240A18FD}"/>
              </a:ext>
            </a:extLst>
          </p:cNvPr>
          <p:cNvSpPr txBox="1">
            <a:spLocks/>
          </p:cNvSpPr>
          <p:nvPr/>
        </p:nvSpPr>
        <p:spPr>
          <a:xfrm>
            <a:off x="141690" y="674708"/>
            <a:ext cx="8332168" cy="4047778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endParaRPr lang="en-GB" sz="12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B5D65-67F8-28A3-74A2-CCF4FCC76DDB}"/>
              </a:ext>
            </a:extLst>
          </p:cNvPr>
          <p:cNvSpPr txBox="1"/>
          <p:nvPr/>
        </p:nvSpPr>
        <p:spPr>
          <a:xfrm>
            <a:off x="899410" y="1094282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3865771-393D-CBFE-990A-C94F1608B29A}"/>
              </a:ext>
            </a:extLst>
          </p:cNvPr>
          <p:cNvSpPr txBox="1">
            <a:spLocks/>
          </p:cNvSpPr>
          <p:nvPr/>
        </p:nvSpPr>
        <p:spPr>
          <a:xfrm>
            <a:off x="300604" y="666426"/>
            <a:ext cx="11891396" cy="5259674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E4S includes 125+ HPC-AI packages on aarch64, x86_64, and ppc64le platforms.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All new </a:t>
            </a:r>
            <a:r>
              <a:rPr lang="en-US" sz="1800"/>
              <a:t>website [https</a:t>
            </a:r>
            <a:r>
              <a:rPr lang="en-US" sz="1800" dirty="0"/>
              <a:t>://e4s</a:t>
            </a:r>
            <a:r>
              <a:rPr lang="en-US" sz="1800"/>
              <a:t>.io] </a:t>
            </a:r>
            <a:r>
              <a:rPr lang="en-US" sz="1800" dirty="0"/>
              <a:t>with an OpenAI based chatbot to simplify access to E4S documentation.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Support for NVIDIA Blackwell on x86_64 and aarch64 (Grace-Blackwell) architectures.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Support for Rocky Linux 9.6 with Hopper and Blackwell (x86_64 and aarch64), Ubuntu 24.04 LTS.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Spack 1.0.2 [https://</a:t>
            </a:r>
            <a:r>
              <a:rPr lang="en-US" sz="1800" dirty="0" err="1"/>
              <a:t>spack.io</a:t>
            </a:r>
            <a:r>
              <a:rPr lang="en-US" sz="1800" dirty="0"/>
              <a:t>] integration.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All new E4S Spack build cache [https://cache.e4s.io/25.11] with over 7500 optimized binaries.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AI software stack with Python 3.12.11 including packages like NVIDIA </a:t>
            </a:r>
            <a:r>
              <a:rPr lang="en-US" sz="1800" dirty="0" err="1"/>
              <a:t>BioNeMo</a:t>
            </a:r>
            <a:r>
              <a:rPr lang="en-US" sz="1800" baseline="30000" dirty="0" err="1"/>
              <a:t>TM</a:t>
            </a:r>
            <a:r>
              <a:rPr lang="en-US" sz="1800" dirty="0"/>
              <a:t>, NVIDIA </a:t>
            </a:r>
            <a:r>
              <a:rPr lang="en-US" sz="1800" dirty="0" err="1"/>
              <a:t>NeMo</a:t>
            </a:r>
            <a:r>
              <a:rPr lang="en-US" sz="1800" baseline="30000" dirty="0" err="1"/>
              <a:t>TM</a:t>
            </a:r>
            <a:r>
              <a:rPr lang="en-US" sz="1800" dirty="0"/>
              <a:t>, Google Agent Development Kit (</a:t>
            </a:r>
            <a:r>
              <a:rPr lang="en-US" sz="1800" dirty="0" err="1"/>
              <a:t>adk</a:t>
            </a:r>
            <a:r>
              <a:rPr lang="en-US" sz="1800" dirty="0"/>
              <a:t>), </a:t>
            </a:r>
            <a:r>
              <a:rPr lang="en-US" sz="1800" dirty="0" err="1"/>
              <a:t>Vllm</a:t>
            </a:r>
            <a:r>
              <a:rPr lang="en-US" sz="1800" dirty="0"/>
              <a:t>, </a:t>
            </a:r>
            <a:r>
              <a:rPr lang="en-US" sz="1800" dirty="0" err="1"/>
              <a:t>HuggingFace</a:t>
            </a:r>
            <a:r>
              <a:rPr lang="en-US" sz="1800" dirty="0"/>
              <a:t> CLI, TensorFlow, </a:t>
            </a:r>
            <a:r>
              <a:rPr lang="en-US" sz="1800" dirty="0" err="1"/>
              <a:t>PyTorch</a:t>
            </a:r>
            <a:r>
              <a:rPr lang="en-US" sz="1800" dirty="0"/>
              <a:t>, </a:t>
            </a:r>
            <a:r>
              <a:rPr lang="en-US" sz="1800" dirty="0" err="1"/>
              <a:t>Google.genai</a:t>
            </a:r>
            <a:r>
              <a:rPr lang="en-US" sz="1800" dirty="0"/>
              <a:t> (Gemini API), OpenAI (API), </a:t>
            </a:r>
            <a:r>
              <a:rPr lang="en-US" sz="1800" dirty="0" err="1"/>
              <a:t>TorchBraid</a:t>
            </a:r>
            <a:r>
              <a:rPr lang="en-US" sz="1800" dirty="0"/>
              <a:t>, Pandas, Scikit-Learn, JAX, OpenCV, LBANN and Codium, </a:t>
            </a:r>
            <a:r>
              <a:rPr lang="en-US" sz="1800" dirty="0" err="1"/>
              <a:t>Jupyter</a:t>
            </a:r>
            <a:r>
              <a:rPr lang="en-US" sz="1800" dirty="0"/>
              <a:t>, and Marimo notebooks.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HPC Applications include: CP2K, </a:t>
            </a:r>
            <a:r>
              <a:rPr lang="en-US" sz="1800" dirty="0" err="1"/>
              <a:t>DealII</a:t>
            </a:r>
            <a:r>
              <a:rPr lang="en-US" sz="1800" dirty="0"/>
              <a:t>, FFTX, GROMACS, LAMMPS, Nek500, </a:t>
            </a:r>
            <a:r>
              <a:rPr lang="en-US" sz="1800" dirty="0" err="1"/>
              <a:t>Nekbone</a:t>
            </a:r>
            <a:r>
              <a:rPr lang="en-US" sz="1800" dirty="0"/>
              <a:t>, </a:t>
            </a:r>
            <a:r>
              <a:rPr lang="en-US" sz="1800" dirty="0" err="1"/>
              <a:t>NWChem</a:t>
            </a:r>
            <a:r>
              <a:rPr lang="en-US" sz="1800" dirty="0"/>
              <a:t>, </a:t>
            </a:r>
            <a:r>
              <a:rPr lang="en-US" sz="1800" dirty="0" err="1"/>
              <a:t>OpenFOAM</a:t>
            </a:r>
            <a:r>
              <a:rPr lang="en-US" sz="1800" dirty="0"/>
              <a:t>, </a:t>
            </a:r>
            <a:r>
              <a:rPr lang="en-US" sz="1800" dirty="0" err="1"/>
              <a:t>WarpX</a:t>
            </a:r>
            <a:r>
              <a:rPr lang="en-US" sz="1800" dirty="0"/>
              <a:t>, WRF, Quantum Espresso, and </a:t>
            </a:r>
            <a:r>
              <a:rPr lang="en-US" sz="1800" dirty="0" err="1"/>
              <a:t>Xyce</a:t>
            </a:r>
            <a:r>
              <a:rPr lang="en-US" sz="1800" dirty="0"/>
              <a:t> with GPU support where available.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CUDA upgraded to 12.9 (aarch64, x86_64), </a:t>
            </a:r>
            <a:r>
              <a:rPr lang="en-US" sz="1800" dirty="0" err="1"/>
              <a:t>ROCm</a:t>
            </a:r>
            <a:r>
              <a:rPr lang="en-US" sz="1800" dirty="0"/>
              <a:t> upgraded to 6.4.3, </a:t>
            </a:r>
            <a:r>
              <a:rPr lang="en-US" sz="1800" dirty="0" err="1"/>
              <a:t>oneAPI</a:t>
            </a:r>
            <a:r>
              <a:rPr lang="en-US" sz="1800" dirty="0"/>
              <a:t> upgraded to 2025.2.</a:t>
            </a:r>
          </a:p>
          <a:p>
            <a:pPr>
              <a:lnSpc>
                <a:spcPct val="100000"/>
              </a:lnSpc>
              <a:buSzPts val="1800"/>
            </a:pPr>
            <a:r>
              <a:rPr lang="en-US" sz="1800" dirty="0"/>
              <a:t>Adaptive Computing’s Heidi web-based platform for multi-user, multi-node, </a:t>
            </a:r>
            <a:r>
              <a:rPr lang="en-US" sz="1800" dirty="0" err="1"/>
              <a:t>ParaTools</a:t>
            </a:r>
            <a:r>
              <a:rPr lang="en-US" sz="1800" dirty="0"/>
              <a:t> Pro for E4S</a:t>
            </a:r>
            <a:r>
              <a:rPr lang="en-US" sz="1800" baseline="30000" dirty="0"/>
              <a:t>TM</a:t>
            </a:r>
            <a:r>
              <a:rPr lang="en-US" sz="1800" dirty="0"/>
              <a:t> cloud images on AWS, Microsoft Azure, Google Cloud, IBM Cloud, and OCI with NVIDIA GPUs with SLURM or Torque. </a:t>
            </a:r>
          </a:p>
          <a:p>
            <a:pPr lvl="2">
              <a:lnSpc>
                <a:spcPct val="100000"/>
              </a:lnSpc>
              <a:buSzPts val="1800"/>
            </a:pPr>
            <a:r>
              <a:rPr lang="en-US" sz="1400" dirty="0">
                <a:hlinkClick r:id="rId3"/>
              </a:rPr>
              <a:t>https://adaptivecomputing.com/</a:t>
            </a:r>
            <a:r>
              <a:rPr lang="en-US" sz="1400" dirty="0"/>
              <a:t> and </a:t>
            </a:r>
            <a:r>
              <a:rPr lang="en-US" sz="1400" dirty="0">
                <a:hlinkClick r:id="rId4"/>
              </a:rPr>
              <a:t>https://paratoolspro.com</a:t>
            </a:r>
            <a:r>
              <a:rPr lang="en-US" sz="1400" dirty="0"/>
              <a:t> </a:t>
            </a:r>
          </a:p>
          <a:p>
            <a:pPr marL="685800" lvl="2" indent="0">
              <a:lnSpc>
                <a:spcPct val="100000"/>
              </a:lnSpc>
              <a:buSzPts val="1800"/>
              <a:buNone/>
            </a:pPr>
            <a:br>
              <a:rPr lang="en-US" sz="1400" dirty="0"/>
            </a:br>
            <a:endParaRPr lang="en-US" sz="850" dirty="0"/>
          </a:p>
        </p:txBody>
      </p:sp>
      <p:grpSp>
        <p:nvGrpSpPr>
          <p:cNvPr id="3" name="Google Shape;359;p1">
            <a:extLst>
              <a:ext uri="{FF2B5EF4-FFF2-40B4-BE49-F238E27FC236}">
                <a16:creationId xmlns:a16="http://schemas.microsoft.com/office/drawing/2014/main" id="{6BD6622A-9196-2EB9-E59E-84F2820179D8}"/>
              </a:ext>
            </a:extLst>
          </p:cNvPr>
          <p:cNvGrpSpPr/>
          <p:nvPr/>
        </p:nvGrpSpPr>
        <p:grpSpPr>
          <a:xfrm>
            <a:off x="10621119" y="255391"/>
            <a:ext cx="979936" cy="751437"/>
            <a:chOff x="40066567" y="11145834"/>
            <a:chExt cx="4181059" cy="3206133"/>
          </a:xfrm>
        </p:grpSpPr>
        <p:sp>
          <p:nvSpPr>
            <p:cNvPr id="7" name="Google Shape;360;p1">
              <a:extLst>
                <a:ext uri="{FF2B5EF4-FFF2-40B4-BE49-F238E27FC236}">
                  <a16:creationId xmlns:a16="http://schemas.microsoft.com/office/drawing/2014/main" id="{D3C35762-7397-A14F-AF4C-904028E2ACAF}"/>
                </a:ext>
              </a:extLst>
            </p:cNvPr>
            <p:cNvSpPr txBox="1"/>
            <p:nvPr/>
          </p:nvSpPr>
          <p:spPr>
            <a:xfrm>
              <a:off x="40360651" y="13291273"/>
              <a:ext cx="3886975" cy="852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425" tIns="21425" rIns="21425" bIns="2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1" u="sng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https://e4s.io</a:t>
              </a:r>
              <a:r>
                <a:rPr lang="en-US" sz="1050" b="0" i="1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05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61;p1">
              <a:extLst>
                <a:ext uri="{FF2B5EF4-FFF2-40B4-BE49-F238E27FC236}">
                  <a16:creationId xmlns:a16="http://schemas.microsoft.com/office/drawing/2014/main" id="{D6035086-DDDC-EB49-AAAD-A84DFF44313D}"/>
                </a:ext>
              </a:extLst>
            </p:cNvPr>
            <p:cNvSpPr/>
            <p:nvPr/>
          </p:nvSpPr>
          <p:spPr>
            <a:xfrm>
              <a:off x="40066567" y="11145834"/>
              <a:ext cx="3886975" cy="3206133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" name="Google Shape;362;p1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656D0E26-9E25-0619-01EE-28F0C1D8ED3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112270" y="11302191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99453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FBBC-B8A7-8F47-3318-D6ABADE0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71FD-C8C5-3D45-830B-1AFB8A4E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Application Specific Container Images for CI: Customization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9F0789-37A0-9A64-6009-4EDF44DC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81" y="783772"/>
            <a:ext cx="9759723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7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BED77-A8A4-6A47-B5EC-2C7BB097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6D4E-D6F5-6A7D-F4DD-7C6ABA58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Container Images for CI: Gitlab Runners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7686A8-6E58-B0A1-1D42-2BBFB1AC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17286"/>
            <a:ext cx="7772400" cy="59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49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15B9207A-78B6-D239-9A3A-EDA68ABB0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EF90498A-E2DD-DD0B-7525-9BD56ABB9F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E4S Tools: E4S à la carte or e4s-alc: Customize container images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EE3D4-A2FF-50FF-D753-1F646D524337}"/>
              </a:ext>
            </a:extLst>
          </p:cNvPr>
          <p:cNvSpPr txBox="1"/>
          <p:nvPr/>
        </p:nvSpPr>
        <p:spPr>
          <a:xfrm>
            <a:off x="3718060" y="6383777"/>
            <a:ext cx="475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/E4s-Project/e4s-alc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0AC911-FD3F-63BB-3F00-AFFC63BE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93" y="688728"/>
            <a:ext cx="5364012" cy="5605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F1A1A-7793-E371-BC8C-BE28AB5D3537}"/>
              </a:ext>
            </a:extLst>
          </p:cNvPr>
          <p:cNvSpPr txBox="1"/>
          <p:nvPr/>
        </p:nvSpPr>
        <p:spPr>
          <a:xfrm>
            <a:off x="8622424" y="1242390"/>
            <a:ext cx="3653564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new system packages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new Spack packages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new </a:t>
            </a:r>
            <a:r>
              <a:rPr lang="en-US" dirty="0" err="1">
                <a:latin typeface="+mn-lt"/>
              </a:rPr>
              <a:t>tarballs</a:t>
            </a:r>
            <a:r>
              <a:rPr lang="en-US" dirty="0">
                <a:latin typeface="+mn-lt"/>
              </a:rPr>
              <a:t>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Customize the container image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Start with a base image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packages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Create a new container image! </a:t>
            </a:r>
          </a:p>
        </p:txBody>
      </p:sp>
    </p:spTree>
    <p:extLst>
      <p:ext uri="{BB962C8B-B14F-4D97-AF65-F5344CB8AC3E}">
        <p14:creationId xmlns:p14="http://schemas.microsoft.com/office/powerpoint/2010/main" val="407334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3F58ABF7-778E-DB71-2299-82528B2F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CCEE946F-BD1D-7D5F-1C80-3F38966207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Tools: e4s-cl: Container Launch tool for MPI applications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92DA0-B115-FD6E-6D33-1799CBFADCAE}"/>
              </a:ext>
            </a:extLst>
          </p:cNvPr>
          <p:cNvSpPr txBox="1"/>
          <p:nvPr/>
        </p:nvSpPr>
        <p:spPr>
          <a:xfrm>
            <a:off x="3718060" y="6363899"/>
            <a:ext cx="475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https://e4s.io/e4s-cl.html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8E055-7A0F-F068-1C6E-75F452A3F9B3}"/>
              </a:ext>
            </a:extLst>
          </p:cNvPr>
          <p:cNvSpPr txBox="1"/>
          <p:nvPr/>
        </p:nvSpPr>
        <p:spPr>
          <a:xfrm>
            <a:off x="8622424" y="1232450"/>
            <a:ext cx="3730508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Distribute your MPI application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as a binary with an E4S image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While deploying on a system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substitute the embedded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containerized MPI in application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with the system/vendor MPI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inter-node network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interfaces efficiently for near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native performance!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61E492-1A80-C513-9DAE-B32439E4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24" y="854764"/>
            <a:ext cx="7772400" cy="54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7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266700" y="423692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e4s-cl: A tool to simplify the launch of MPI jobs in E4S containers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314903" y="6095754"/>
            <a:ext cx="3562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/E4S-Project/e4s-cl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1B831F-DD54-3342-84B9-2BA1C683404B}"/>
              </a:ext>
            </a:extLst>
          </p:cNvPr>
          <p:cNvSpPr txBox="1">
            <a:spLocks/>
          </p:cNvSpPr>
          <p:nvPr/>
        </p:nvSpPr>
        <p:spPr>
          <a:xfrm>
            <a:off x="190500" y="1012750"/>
            <a:ext cx="1165860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E4S containers support replacement of MPI libraries using MPICH ABI compatibility layer and Wi4MPI [CEA] for </a:t>
            </a:r>
            <a:r>
              <a:rPr lang="en-US" dirty="0" err="1"/>
              <a:t>OpenMPI</a:t>
            </a:r>
            <a:r>
              <a:rPr lang="en-US" dirty="0"/>
              <a:t> replacement. </a:t>
            </a:r>
          </a:p>
          <a:p>
            <a:r>
              <a:rPr lang="en-US" dirty="0"/>
              <a:t>Applications binaries built using E4S can be launched with Singularity using MPI library substitution for efficient inter-node communications. </a:t>
            </a:r>
          </a:p>
          <a:p>
            <a:r>
              <a:rPr lang="en-US" dirty="0"/>
              <a:t>e4s-cl is a new tool that simplifies the launch and MPI replacement.</a:t>
            </a:r>
          </a:p>
          <a:p>
            <a:pPr lvl="1"/>
            <a:r>
              <a:rPr lang="en-US" sz="1600" dirty="0"/>
              <a:t>e4s-cl </a:t>
            </a:r>
            <a:r>
              <a:rPr lang="en-US" sz="1600" dirty="0" err="1"/>
              <a:t>init</a:t>
            </a:r>
            <a:r>
              <a:rPr lang="en-US" sz="1600" dirty="0"/>
              <a:t> --backend [</a:t>
            </a:r>
            <a:r>
              <a:rPr lang="en-US" sz="1600" dirty="0" err="1"/>
              <a:t>singularity|shifter|docker</a:t>
            </a:r>
            <a:r>
              <a:rPr lang="en-US" sz="1600" dirty="0"/>
              <a:t>] --image &lt;file&gt; --source &lt;</a:t>
            </a:r>
            <a:r>
              <a:rPr lang="en-US" sz="1600" dirty="0" err="1"/>
              <a:t>startup_cmds.sh</a:t>
            </a:r>
            <a:r>
              <a:rPr lang="en-US" sz="1600" dirty="0"/>
              <a:t>&gt; </a:t>
            </a:r>
          </a:p>
          <a:p>
            <a:pPr lvl="1"/>
            <a:r>
              <a:rPr lang="en-US" sz="1600" dirty="0"/>
              <a:t>e4s-cl </a:t>
            </a:r>
            <a:r>
              <a:rPr lang="en-US" sz="1600" dirty="0" err="1"/>
              <a:t>srun</a:t>
            </a:r>
            <a:r>
              <a:rPr lang="en-US" sz="1600" dirty="0"/>
              <a:t> -n &lt;N&gt; &lt;command&gt;</a:t>
            </a:r>
            <a:endParaRPr lang="en-US" sz="2000" dirty="0"/>
          </a:p>
          <a:p>
            <a:r>
              <a:rPr lang="en-US" dirty="0"/>
              <a:t>Usage:</a:t>
            </a:r>
          </a:p>
          <a:p>
            <a:pPr marL="5715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 e4s-cl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--backend singularity --image ~/images/e4s-gpu-x86.sif --source ~/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source.sh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 cat ~/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source.sh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/setup-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env.sh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0">
              <a:spcBef>
                <a:spcPts val="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load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trilinos+cuda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 e4s-cl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-n 4 ./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3690F2-678C-63C0-FFB3-78A98D99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116" y="3429000"/>
            <a:ext cx="2804984" cy="9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8055C297-233E-1847-BB69-9B63522C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8052673D-9CDB-97F3-9EE6-1CF587D7C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Tools: e4s-chain-spack.sh to customize software stack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1F798-7AC6-18BE-D1E4-CECEB4A61AA9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C3552D-B5F8-5B6D-73D7-516D70AB8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84067"/>
            <a:ext cx="8204752" cy="5477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5C5E1-CC1D-5358-C789-3C18F390793A}"/>
              </a:ext>
            </a:extLst>
          </p:cNvPr>
          <p:cNvSpPr txBox="1"/>
          <p:nvPr/>
        </p:nvSpPr>
        <p:spPr>
          <a:xfrm>
            <a:off x="8885583" y="1013790"/>
            <a:ext cx="337784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Specify location of downstream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Spack installation 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EB8C8-A753-21B3-9474-49F6E85DE1AB}"/>
              </a:ext>
            </a:extLst>
          </p:cNvPr>
          <p:cNvSpPr txBox="1"/>
          <p:nvPr/>
        </p:nvSpPr>
        <p:spPr>
          <a:xfrm>
            <a:off x="8885583" y="2912607"/>
            <a:ext cx="310437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Source downstream Spack’s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setup-</a:t>
            </a:r>
            <a:r>
              <a:rPr lang="en-US" dirty="0" err="1">
                <a:latin typeface="+mn-lt"/>
              </a:rPr>
              <a:t>env.sh</a:t>
            </a:r>
            <a:r>
              <a:rPr lang="en-US" dirty="0">
                <a:latin typeface="+mn-lt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8B892-D355-ED95-18E5-057A80D1E358}"/>
              </a:ext>
            </a:extLst>
          </p:cNvPr>
          <p:cNvSpPr txBox="1"/>
          <p:nvPr/>
        </p:nvSpPr>
        <p:spPr>
          <a:xfrm>
            <a:off x="8852624" y="3503538"/>
            <a:ext cx="333937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Install a new Spack package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 downstream Spack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175C4-E038-D722-D796-4540039AD80F}"/>
              </a:ext>
            </a:extLst>
          </p:cNvPr>
          <p:cNvSpPr txBox="1"/>
          <p:nvPr/>
        </p:nvSpPr>
        <p:spPr>
          <a:xfrm>
            <a:off x="8852624" y="5573493"/>
            <a:ext cx="314701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Load new package (</a:t>
            </a:r>
            <a:r>
              <a:rPr lang="en-US" dirty="0" err="1">
                <a:latin typeface="+mn-lt"/>
              </a:rPr>
              <a:t>valgrind</a:t>
            </a:r>
            <a:r>
              <a:rPr lang="en-US" dirty="0">
                <a:latin typeface="+mn-lt"/>
              </a:rPr>
              <a:t>)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using </a:t>
            </a:r>
            <a:r>
              <a:rPr lang="en-US" dirty="0" err="1">
                <a:latin typeface="+mn-lt"/>
              </a:rPr>
              <a:t>spack</a:t>
            </a:r>
            <a:r>
              <a:rPr lang="en-US" dirty="0">
                <a:latin typeface="+mn-lt"/>
              </a:rPr>
              <a:t> load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24B90FF1-0740-3A48-905A-C493A1178764}"/>
              </a:ext>
            </a:extLst>
          </p:cNvPr>
          <p:cNvSpPr/>
          <p:nvPr/>
        </p:nvSpPr>
        <p:spPr>
          <a:xfrm>
            <a:off x="1085023" y="3309730"/>
            <a:ext cx="2910508" cy="19380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0315B112-0A11-8DD8-56C2-EB68CD1AA481}"/>
              </a:ext>
            </a:extLst>
          </p:cNvPr>
          <p:cNvSpPr/>
          <p:nvPr/>
        </p:nvSpPr>
        <p:spPr>
          <a:xfrm>
            <a:off x="1094962" y="1043607"/>
            <a:ext cx="2910508" cy="11438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9A1DFE90-EB04-3822-9A35-D252B6C67F86}"/>
              </a:ext>
            </a:extLst>
          </p:cNvPr>
          <p:cNvSpPr/>
          <p:nvPr/>
        </p:nvSpPr>
        <p:spPr>
          <a:xfrm>
            <a:off x="1085023" y="5752176"/>
            <a:ext cx="1409699" cy="19380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259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2767D727-27D6-0AB8-C68C-75EDDF8E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DD86B970-F9B3-1CC9-C771-3D83B59AC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Tools: e4s-chain-spack.sh to customize software stack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95D79-81F7-D15C-72AD-2F53B40E424C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33293-BFB7-A49A-E172-D056C2DE75C3}"/>
              </a:ext>
            </a:extLst>
          </p:cNvPr>
          <p:cNvSpPr txBox="1"/>
          <p:nvPr/>
        </p:nvSpPr>
        <p:spPr>
          <a:xfrm>
            <a:off x="8885583" y="1013790"/>
            <a:ext cx="328391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Downstream Spack’s package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is loaded in your 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99F3-0BC7-074E-485B-58256CA06E79}"/>
              </a:ext>
            </a:extLst>
          </p:cNvPr>
          <p:cNvSpPr txBox="1"/>
          <p:nvPr/>
        </p:nvSpPr>
        <p:spPr>
          <a:xfrm>
            <a:off x="8852624" y="1753301"/>
            <a:ext cx="332655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e4s-chain-spack.sh helps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customize the software stack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using upstream /</a:t>
            </a:r>
            <a:r>
              <a:rPr lang="en-US" dirty="0" err="1">
                <a:latin typeface="+mn-lt"/>
              </a:rPr>
              <a:t>spack</a:t>
            </a:r>
            <a:r>
              <a:rPr lang="en-US" dirty="0">
                <a:latin typeface="+mn-lt"/>
              </a:rPr>
              <a:t>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(read-only in the container) for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package dependencies while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installing a new package in the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downstream Spack in your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writable home directory.    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D24199D-1759-5765-F4D4-542CB2A0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84067"/>
            <a:ext cx="5978387" cy="54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82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18419-EFC8-08CD-F439-94AAF046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684D-B3A0-3271-317A-330BF631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NVIDIA </a:t>
            </a:r>
            <a:r>
              <a:rPr lang="en-US" dirty="0" err="1"/>
              <a:t>BioNeMo</a:t>
            </a:r>
            <a:r>
              <a:rPr lang="en-US" baseline="30000" dirty="0" err="1"/>
              <a:t>TM</a:t>
            </a:r>
            <a:r>
              <a:rPr lang="en-US" dirty="0"/>
              <a:t> on NVIDIA Grace-Blackwell architecture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392249-DDDB-EF0F-3314-35DA02AB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55" y="674079"/>
            <a:ext cx="10380055" cy="58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75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D1C11-372F-D252-CCE4-A3F62A22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73FE-DA0F-EE5F-1DF0-F860F4DA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NVIDIA Grace-Blackwell CUDA 120 Rocky Linux 9.6 image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281721-0E28-152E-C2A4-D93B7549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7" y="895142"/>
            <a:ext cx="10958146" cy="52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76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732CB-8FA5-086E-2896-033888C8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9BAF-2680-87FC-0624-C74F94D5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NVIDIA x86_64-Blackwell (CUDA 120) Rocky Linux 9.6 image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45409A-6720-EA57-6AE3-49EE266A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2" y="728223"/>
            <a:ext cx="10961496" cy="54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B83DC-39BC-5EC8-FA41-E08AEBCB2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86A2-5DE6-DFAC-11EF-3F037C13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Spack Integration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452EA0-EFA0-8EB4-3ADF-9ED2F02D1761}"/>
              </a:ext>
            </a:extLst>
          </p:cNvPr>
          <p:cNvSpPr txBox="1">
            <a:spLocks/>
          </p:cNvSpPr>
          <p:nvPr/>
        </p:nvSpPr>
        <p:spPr>
          <a:xfrm>
            <a:off x="190500" y="1012750"/>
            <a:ext cx="1165860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E4S is a curated, Spack based distribution of HPC-AI software. </a:t>
            </a:r>
          </a:p>
          <a:p>
            <a:r>
              <a:rPr lang="en-US" dirty="0"/>
              <a:t>Major Changes in Spack 1.0.2</a:t>
            </a:r>
          </a:p>
          <a:p>
            <a:pPr lvl="1"/>
            <a:r>
              <a:rPr lang="en-US" dirty="0"/>
              <a:t>Compilers as First-Class Dependencies: Compilers are now treated as proper dependencies in the concretization process, leading to clearer and more reproducible environments.</a:t>
            </a:r>
          </a:p>
          <a:p>
            <a:pPr lvl="1"/>
            <a:r>
              <a:rPr lang="en-US" dirty="0"/>
              <a:t>Stable Package API: Spack 1.0 introduces a stable API for package development, improving long-term maintainability and easing contributions.</a:t>
            </a:r>
          </a:p>
          <a:p>
            <a:pPr lvl="1"/>
            <a:r>
              <a:rPr lang="en-US" dirty="0"/>
              <a:t>Concurrent Builds: Builds can now run concurrently, leveraging parallel jobs and increasing throughput on multi-core machines.</a:t>
            </a:r>
          </a:p>
          <a:p>
            <a:pPr lvl="1"/>
            <a:r>
              <a:rPr lang="en-US" dirty="0"/>
              <a:t>Updated Install Tree Layout: The default install tree format is revamped for better organization and reproducibility.</a:t>
            </a:r>
          </a:p>
          <a:p>
            <a:pPr lvl="1"/>
            <a:r>
              <a:rPr lang="en-US" dirty="0"/>
              <a:t>Content-Addressed Build Caches: Binary caches now use content-based addressing, improving the reliability and provenance of shared binaries.</a:t>
            </a:r>
          </a:p>
          <a:p>
            <a:pPr lvl="1"/>
            <a:r>
              <a:rPr lang="en-US" dirty="0"/>
              <a:t>Improved Git Provenance: Enhanced mirroring and fetching mechanisms for package sources and dependencies.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spack-logo.pdf">
            <a:extLst>
              <a:ext uri="{FF2B5EF4-FFF2-40B4-BE49-F238E27FC236}">
                <a16:creationId xmlns:a16="http://schemas.microsoft.com/office/drawing/2014/main" id="{22AFBFD9-CDF7-C311-CE94-DFDCA232D3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161" y="230018"/>
            <a:ext cx="1695339" cy="16909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0E253A-D4D0-4905-401F-C4322DAB8A97}"/>
              </a:ext>
            </a:extLst>
          </p:cNvPr>
          <p:cNvGrpSpPr/>
          <p:nvPr/>
        </p:nvGrpSpPr>
        <p:grpSpPr>
          <a:xfrm>
            <a:off x="2578330" y="5762115"/>
            <a:ext cx="5259891" cy="643467"/>
            <a:chOff x="6932110" y="4896759"/>
            <a:chExt cx="5259891" cy="6434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9794FC-D81D-75E5-5FFF-EE8DAE9981EC}"/>
                </a:ext>
              </a:extLst>
            </p:cNvPr>
            <p:cNvSpPr txBox="1"/>
            <p:nvPr/>
          </p:nvSpPr>
          <p:spPr>
            <a:xfrm>
              <a:off x="7512244" y="4967110"/>
              <a:ext cx="467975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github.com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endParaRPr lang="en-US" sz="2667" b="1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7" name="Picture 6" descr="gh-logo.pdf">
              <a:extLst>
                <a:ext uri="{FF2B5EF4-FFF2-40B4-BE49-F238E27FC236}">
                  <a16:creationId xmlns:a16="http://schemas.microsoft.com/office/drawing/2014/main" id="{26B4B3E8-31ED-D439-03C5-630F8F75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2110" y="4896759"/>
              <a:ext cx="626533" cy="643467"/>
            </a:xfrm>
            <a:prstGeom prst="rect">
              <a:avLst/>
            </a:prstGeom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FBC42BBE-5987-1927-D0A1-8AA42D266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3703" y="5622850"/>
            <a:ext cx="2715197" cy="785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B0EC26-CED3-4421-DBC5-EA91A472723A}"/>
              </a:ext>
            </a:extLst>
          </p:cNvPr>
          <p:cNvSpPr txBox="1"/>
          <p:nvPr/>
        </p:nvSpPr>
        <p:spPr>
          <a:xfrm>
            <a:off x="4239402" y="5461650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cs typeface="+mn-cs"/>
              </a:rPr>
              <a:t>Visit </a:t>
            </a:r>
            <a:r>
              <a:rPr lang="en-US" sz="2400" b="1" dirty="0" err="1">
                <a:solidFill>
                  <a:prstClr val="black"/>
                </a:solidFill>
                <a:latin typeface="Calibri"/>
                <a:cs typeface="+mn-cs"/>
              </a:rPr>
              <a:t>spack.io</a:t>
            </a:r>
            <a:endParaRPr lang="en-US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83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AF123-DC40-BD2C-14F7-B8BA1632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97D6-81BD-D1CB-120D-97E68A561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NVIDIA x86_64-Blackwell (CUDA 120) Rocky Linux 9.6 image 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3AEAEE-110F-54EF-7266-5D88E123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9" y="1450072"/>
            <a:ext cx="10911482" cy="4610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5252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A208-0269-E3B7-4073-999041C3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9777-F3CF-3709-7C04-5FC680B2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NVIDIA Blackwell x86_64 Rocky Linux 9.6 Python Packages</a:t>
            </a:r>
          </a:p>
        </p:txBody>
      </p:sp>
      <p:pic>
        <p:nvPicPr>
          <p:cNvPr id="4" name="Picture 3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5F9B0203-B231-066D-A5A3-02DF5ADD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806645"/>
            <a:ext cx="11769310" cy="453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91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4ABF-FB91-9999-A3F1-0E30FA99C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C550-F264-2422-3B23-32F25D6B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NVIDIA Blackwell x86_64 Rocky Linux 9.6 Python Packages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413892A-D516-1A85-2663-D4D5847C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69" y="738554"/>
            <a:ext cx="5282262" cy="59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77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71A0-DCC3-7BB4-E01D-20CD06A09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9388-5B53-D525-9204-2E4C056F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NVIDIA Grace-Hopper (CUDA 90) Ubuntu 24.04 LTS image</a:t>
            </a:r>
          </a:p>
        </p:txBody>
      </p:sp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943BD939-C795-9225-6CB5-F381FA26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84127"/>
            <a:ext cx="8110604" cy="59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5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1B3B9-752B-9751-4E8C-1095EA05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CAF2-795D-7E34-5EC6-1CC031BA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Rocky Linux 9.6 x86_64 CPU image</a:t>
            </a:r>
          </a:p>
        </p:txBody>
      </p:sp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D990D0A2-2FDA-C3E8-DECB-5CBF303E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8" y="708836"/>
            <a:ext cx="11289323" cy="54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57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9D54-4863-8412-EA0A-766788963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FF5E-83D7-B40C-966B-9EE9809D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Rocky Linux 9.6 x86_64 CPU image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55654AE-2A0F-88D2-7D17-63D14F2BC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7" y="929837"/>
            <a:ext cx="11478526" cy="34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10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D5AE5-F54D-3942-6241-3C06AA2F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9CEBA-EFA5-BF2B-B6E3-9674BD9EE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Intel </a:t>
            </a:r>
            <a:r>
              <a:rPr lang="en-US" dirty="0" err="1"/>
              <a:t>oneAPI</a:t>
            </a:r>
            <a:r>
              <a:rPr lang="en-US" dirty="0"/>
              <a:t> Ubuntu 24.04 LTS CPU/GPU image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E84649-1D07-D1A4-FE13-1DE2749C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57" y="809992"/>
            <a:ext cx="9352085" cy="54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01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402BD-B155-1285-A9D4-F3CC05EE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BD8B1-DFB3-30AC-B18A-194F4E46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IBM ppc64le Power image with GPU</a:t>
            </a:r>
          </a:p>
        </p:txBody>
      </p:sp>
      <p:pic>
        <p:nvPicPr>
          <p:cNvPr id="4" name="Picture 3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947A7B75-5832-8EFD-E4C0-E8785D6A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72" y="798656"/>
            <a:ext cx="9091456" cy="59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8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4C226-0ACE-2E37-84D6-71EE81619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AF77-BAEB-99CA-1D59-C75CE235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AMD MI300A GPU support with </a:t>
            </a:r>
            <a:r>
              <a:rPr lang="en-US" dirty="0" err="1"/>
              <a:t>ROCm</a:t>
            </a:r>
            <a:r>
              <a:rPr lang="en-US" dirty="0"/>
              <a:t> 6.4.3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71AC33-6F10-6BFC-E237-CE18145E8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2" y="760418"/>
            <a:ext cx="9373856" cy="58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67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19DF0-59F9-D9BC-F13C-A7720246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CD46-9117-37C0-E30B-1ADDF846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Visualization Tools:: </a:t>
            </a:r>
            <a:r>
              <a:rPr lang="en-US" dirty="0" err="1"/>
              <a:t>ParaView</a:t>
            </a:r>
            <a:endParaRPr lang="en-US" dirty="0"/>
          </a:p>
        </p:txBody>
      </p:sp>
      <p:pic>
        <p:nvPicPr>
          <p:cNvPr id="5" name="Picture 4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7F968C47-5347-6D53-EF78-89FD352A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20" y="745298"/>
            <a:ext cx="9362960" cy="53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1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"/>
          <p:cNvSpPr/>
          <p:nvPr/>
        </p:nvSpPr>
        <p:spPr>
          <a:xfrm>
            <a:off x="99448" y="695271"/>
            <a:ext cx="764476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F6635"/>
                </a:solidFill>
                <a:latin typeface="Arial"/>
                <a:ea typeface="Arial"/>
                <a:cs typeface="Arial"/>
                <a:sym typeface="Arial"/>
              </a:rPr>
              <a:t>About E4S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97459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636"/>
              </a:buClr>
              <a:buSzPts val="1400"/>
              <a:buFont typeface="Calibri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E4S: Extreme-scale Scientific Software Stack</a:t>
            </a:r>
            <a:endParaRPr dirty="0"/>
          </a:p>
        </p:txBody>
      </p:sp>
      <p:pic>
        <p:nvPicPr>
          <p:cNvPr id="392" name="Google Shape;392;p3" descr="Lawrence Livermore National Laborato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9143" y="6545638"/>
            <a:ext cx="502562" cy="9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" descr="Sandia National Laborator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428" y="6452616"/>
            <a:ext cx="505345" cy="2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" descr="Argonne National Laborator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65422" y="6501797"/>
            <a:ext cx="643459" cy="18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" descr="Oak Ridge National Laborator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2584" y="6495893"/>
            <a:ext cx="582497" cy="18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" descr="Los Alamos National Laborator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03416" y="6518790"/>
            <a:ext cx="775760" cy="15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" descr="Kitwar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0879" y="6545638"/>
            <a:ext cx="466218" cy="10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" descr="Lawrence Livermore National Laborato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56136" y="10743151"/>
            <a:ext cx="231045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9718" y="6493007"/>
            <a:ext cx="413527" cy="17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53053" y="6408940"/>
            <a:ext cx="670450" cy="26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" descr="BerkeleyLabLogo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94395" y="6433949"/>
            <a:ext cx="411132" cy="31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21491" y="6509838"/>
            <a:ext cx="695228" cy="17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82224" y="6524372"/>
            <a:ext cx="503577" cy="1450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C14A0-4B4B-DE56-2352-8323E2538A0E}"/>
              </a:ext>
            </a:extLst>
          </p:cNvPr>
          <p:cNvSpPr txBox="1"/>
          <p:nvPr/>
        </p:nvSpPr>
        <p:spPr>
          <a:xfrm>
            <a:off x="217408" y="15245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510;p7">
            <a:extLst>
              <a:ext uri="{FF2B5EF4-FFF2-40B4-BE49-F238E27FC236}">
                <a16:creationId xmlns:a16="http://schemas.microsoft.com/office/drawing/2014/main" id="{6D98274F-BCF7-0EEA-869C-12F3858987EF}"/>
              </a:ext>
            </a:extLst>
          </p:cNvPr>
          <p:cNvSpPr/>
          <p:nvPr/>
        </p:nvSpPr>
        <p:spPr>
          <a:xfrm>
            <a:off x="-1" y="1157052"/>
            <a:ext cx="12294705" cy="514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E4S is an </a:t>
            </a:r>
            <a:r>
              <a:rPr lang="en-U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ecosystem for science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a community effort to provide open-source software packages for developing, deploying and running scientific applications on HPC platforms.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E4S has built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 comprehensive, coherent software stack that enables application developers to productively develop highly parallel applications that effectively target diverse exascale architectures. 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 provides a curated, Spack based software distribution of 125+ HPC (TAU, </a:t>
            </a:r>
            <a:r>
              <a:rPr lang="en-US" sz="1600" dirty="0" err="1"/>
              <a:t>Trilinos</a:t>
            </a:r>
            <a:r>
              <a:rPr lang="en-US" sz="1600" dirty="0"/>
              <a:t>, </a:t>
            </a:r>
            <a:r>
              <a:rPr lang="en-US" sz="1600" dirty="0" err="1"/>
              <a:t>PETSc,OpenFOAM</a:t>
            </a:r>
            <a:r>
              <a:rPr lang="en-US" sz="1600" dirty="0"/>
              <a:t>, </a:t>
            </a:r>
            <a:r>
              <a:rPr lang="en-US" sz="1600" dirty="0" err="1"/>
              <a:t>Gromacs</a:t>
            </a:r>
            <a:r>
              <a:rPr lang="en-US" sz="1600" dirty="0"/>
              <a:t>, Nek5000, LAMMPS), EDA (e.g., </a:t>
            </a:r>
            <a:r>
              <a:rPr lang="en-US" sz="1600" dirty="0" err="1"/>
              <a:t>Xyce</a:t>
            </a:r>
            <a:r>
              <a:rPr lang="en-US" sz="1600" dirty="0"/>
              <a:t>), and AI/ML packages (e.g., Google ADK, NVIDIA </a:t>
            </a:r>
            <a:r>
              <a:rPr lang="en-US" sz="1600" dirty="0" err="1"/>
              <a:t>NeMo</a:t>
            </a:r>
            <a:r>
              <a:rPr lang="en-US" sz="1600" baseline="30000" dirty="0" err="1"/>
              <a:t>TM</a:t>
            </a:r>
            <a:r>
              <a:rPr lang="en-US" sz="1600" dirty="0"/>
              <a:t>, NVIDIA </a:t>
            </a:r>
            <a:r>
              <a:rPr lang="en-US" sz="1600" dirty="0" err="1"/>
              <a:t>BioNeMo</a:t>
            </a:r>
            <a:r>
              <a:rPr lang="en-US" sz="1600" baseline="30000" dirty="0" err="1"/>
              <a:t>TM</a:t>
            </a:r>
            <a:r>
              <a:rPr lang="en-US" sz="1600" dirty="0"/>
              <a:t>, </a:t>
            </a:r>
            <a:r>
              <a:rPr lang="en-US" sz="1600" dirty="0" err="1"/>
              <a:t>Vllm</a:t>
            </a:r>
            <a:r>
              <a:rPr lang="en-US" sz="1600" dirty="0"/>
              <a:t>, </a:t>
            </a:r>
            <a:r>
              <a:rPr lang="en-US" sz="1600" dirty="0" err="1"/>
              <a:t>HuggingFace</a:t>
            </a:r>
            <a:r>
              <a:rPr lang="en-US" sz="1600" dirty="0"/>
              <a:t> CLI, TensorFlow, </a:t>
            </a:r>
            <a:r>
              <a:rPr lang="en-US" sz="1600" dirty="0" err="1"/>
              <a:t>PyTorch</a:t>
            </a:r>
            <a:r>
              <a:rPr lang="en-US" sz="1600" dirty="0"/>
              <a:t>, OpenCV, </a:t>
            </a:r>
            <a:r>
              <a:rPr lang="en-US" sz="1600" dirty="0" err="1"/>
              <a:t>TorchBraid</a:t>
            </a:r>
            <a:r>
              <a:rPr lang="en-US" sz="1600" dirty="0"/>
              <a:t>, Scikit-Learn, Pandas, JAX, LBANN optimized for GPUs where available).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Base images and full featured containers (with GPU support) and DOE LLVM containers.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Commercial support for E4S through </a:t>
            </a:r>
            <a:r>
              <a:rPr lang="en-US" sz="1600" dirty="0" err="1"/>
              <a:t>ParaTools</a:t>
            </a:r>
            <a:r>
              <a:rPr lang="en-US" sz="1600" dirty="0"/>
              <a:t>, Inc. for installation, maintaining an issue tracker, and ECP AD engagement.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 for clouds: Adaptive Computing’s Heidi with </a:t>
            </a:r>
            <a:r>
              <a:rPr lang="en-US" sz="1600" dirty="0" err="1"/>
              <a:t>ParaTools</a:t>
            </a:r>
            <a:r>
              <a:rPr lang="en-US" sz="1600" dirty="0"/>
              <a:t> Pro for E4S</a:t>
            </a:r>
            <a:r>
              <a:rPr lang="en-US" sz="1600" baseline="30000" dirty="0"/>
              <a:t>TM</a:t>
            </a:r>
            <a:r>
              <a:rPr lang="en-US" sz="1600" dirty="0"/>
              <a:t> image for </a:t>
            </a:r>
            <a:r>
              <a:rPr lang="en-US" sz="1600" b="1" dirty="0"/>
              <a:t>AWS, GCP, IBM Cloud, Azure, OCI.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With E4S Spack binary build caches, E4S supports both bare-metal and containerized deployment for GPU based platforms.</a:t>
            </a:r>
          </a:p>
          <a:p>
            <a:pPr marL="971550" lvl="1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x86_64, ppc64le (IBM Power 10), aarch64 (ARM64) with support for CPUs and GPUs from NVIDIA, AMD, and Intel</a:t>
            </a:r>
          </a:p>
          <a:p>
            <a:pPr marL="971550" lvl="2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Container images on </a:t>
            </a:r>
            <a:r>
              <a:rPr lang="en-US" sz="1600" dirty="0" err="1"/>
              <a:t>DockerHub</a:t>
            </a:r>
            <a:r>
              <a:rPr lang="en-US" sz="1600" dirty="0"/>
              <a:t> and E4S website of pre-built binaries of ECP ST products.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e4s-chain-spack.sh to chain two Spack instances allows us to install new packages in home directory and use other tools.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e4s-cl container launch tool allows binary distribution of applications by swapping MPI in the containerized app w/ system MPI. 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e4s-alc is an à la carte tool to customize container images by adding system and Spack packages to an existing image.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 25.11 released on November 14, 2025: </a:t>
            </a:r>
            <a:r>
              <a:rPr lang="en-US" sz="1600" dirty="0">
                <a:hlinkClick r:id="rId14"/>
              </a:rPr>
              <a:t>https://e4s.io/talks/E4S_25.11.pdf</a:t>
            </a:r>
            <a:r>
              <a:rPr lang="en-US" sz="1600" dirty="0"/>
              <a:t>  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359;p1">
            <a:extLst>
              <a:ext uri="{FF2B5EF4-FFF2-40B4-BE49-F238E27FC236}">
                <a16:creationId xmlns:a16="http://schemas.microsoft.com/office/drawing/2014/main" id="{459B053C-C6A7-29C7-0499-6DE2D0EB3128}"/>
              </a:ext>
            </a:extLst>
          </p:cNvPr>
          <p:cNvGrpSpPr/>
          <p:nvPr/>
        </p:nvGrpSpPr>
        <p:grpSpPr>
          <a:xfrm>
            <a:off x="10621119" y="255391"/>
            <a:ext cx="979936" cy="751437"/>
            <a:chOff x="40066567" y="11145834"/>
            <a:chExt cx="4181059" cy="3206133"/>
          </a:xfrm>
        </p:grpSpPr>
        <p:sp>
          <p:nvSpPr>
            <p:cNvPr id="5" name="Google Shape;360;p1">
              <a:extLst>
                <a:ext uri="{FF2B5EF4-FFF2-40B4-BE49-F238E27FC236}">
                  <a16:creationId xmlns:a16="http://schemas.microsoft.com/office/drawing/2014/main" id="{7C7743E7-70DC-F2E8-0E22-B96932E5631C}"/>
                </a:ext>
              </a:extLst>
            </p:cNvPr>
            <p:cNvSpPr txBox="1"/>
            <p:nvPr/>
          </p:nvSpPr>
          <p:spPr>
            <a:xfrm>
              <a:off x="40360651" y="13291273"/>
              <a:ext cx="3886975" cy="852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425" tIns="21425" rIns="21425" bIns="2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1" u="sng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https://e4s.io</a:t>
              </a:r>
              <a:r>
                <a:rPr lang="en-US" sz="1050" b="0" i="1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05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361;p1">
              <a:extLst>
                <a:ext uri="{FF2B5EF4-FFF2-40B4-BE49-F238E27FC236}">
                  <a16:creationId xmlns:a16="http://schemas.microsoft.com/office/drawing/2014/main" id="{6369ADBB-9AFB-FAD3-5937-5E7891F64F69}"/>
                </a:ext>
              </a:extLst>
            </p:cNvPr>
            <p:cNvSpPr/>
            <p:nvPr/>
          </p:nvSpPr>
          <p:spPr>
            <a:xfrm>
              <a:off x="40066567" y="11145834"/>
              <a:ext cx="3886975" cy="3206133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362;p1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CB3BEB9D-D131-5274-707A-6CD01B6A9D10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41112270" y="11302191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67A57-207A-5036-B9E2-3CC01AF68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BC33-90D8-7E29-C35C-358150B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Marimo Reactive Notebooks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33531B-D2E6-65E0-E96F-614F3372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96" y="706046"/>
            <a:ext cx="8503408" cy="59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91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BF2D9-9834-D901-0F4E-AC22A1340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AE0A-95A5-442F-AE04-ABF629FDD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</a:t>
            </a:r>
            <a:r>
              <a:rPr lang="en-US" dirty="0" err="1"/>
              <a:t>VisIt</a:t>
            </a:r>
            <a:endParaRPr lang="en-US" dirty="0"/>
          </a:p>
        </p:txBody>
      </p:sp>
      <p:pic>
        <p:nvPicPr>
          <p:cNvPr id="4" name="Picture 3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B1DE256F-646F-58A5-01AA-09D331AF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24" y="706159"/>
            <a:ext cx="9277952" cy="560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67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33369-D99F-BE73-68B9-F584334F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B3D-1E7E-E44B-F18E-992A75CA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VS Codium Integrated Development Environment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5B276A-D731-06D2-AE10-77A14D62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901" y="728195"/>
            <a:ext cx="6796198" cy="60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30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4CF5-0510-4ED5-7A0D-5047A7735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DF59-C822-7467-14EE-47F32693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ParaTools</a:t>
            </a:r>
            <a:r>
              <a:rPr lang="en-US" dirty="0"/>
              <a:t> Pro for E4S</a:t>
            </a:r>
            <a:r>
              <a:rPr lang="en-US" baseline="30000" dirty="0"/>
              <a:t>TM</a:t>
            </a:r>
            <a:r>
              <a:rPr lang="en-US" dirty="0"/>
              <a:t>: NVIDIA </a:t>
            </a:r>
            <a:r>
              <a:rPr lang="en-US" dirty="0" err="1"/>
              <a:t>BioNeMo</a:t>
            </a:r>
            <a:r>
              <a:rPr lang="en-US" baseline="30000" dirty="0" err="1"/>
              <a:t>TM</a:t>
            </a:r>
            <a:r>
              <a:rPr lang="en-US" dirty="0"/>
              <a:t> on IBM Cloud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CA3CFB-B236-A55E-A46B-87AA41D8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54" y="726096"/>
            <a:ext cx="9623692" cy="540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59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67F67-AFC6-B1EB-DF00-D0E3492B0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9FEF-8D33-3062-27B4-4C8D7915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ParaTools</a:t>
            </a:r>
            <a:r>
              <a:rPr lang="en-US" dirty="0"/>
              <a:t> Pro for E4S</a:t>
            </a:r>
            <a:r>
              <a:rPr lang="en-US" baseline="30000" dirty="0"/>
              <a:t>TM</a:t>
            </a:r>
            <a:r>
              <a:rPr lang="en-US" dirty="0"/>
              <a:t>: HPC-AI Software Ecosystem on Clouds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40A047-C807-AD2B-086F-22F3495F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65" y="800095"/>
            <a:ext cx="9574070" cy="55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7796E-0788-EC0C-3380-C61718A8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854D-050E-20E1-8AE7-0614C293F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92" y="308880"/>
            <a:ext cx="11375435" cy="589280"/>
          </a:xfrm>
        </p:spPr>
        <p:txBody>
          <a:bodyPr/>
          <a:lstStyle/>
          <a:p>
            <a:r>
              <a:rPr lang="en-US" sz="3600" b="1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0035-249C-A650-9F7F-E14252C5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6" y="1076960"/>
            <a:ext cx="11372771" cy="50698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>
                <a:effectLst/>
                <a:latin typeface="Helvetica Neue" panose="02000503000000020004" pitchFamily="2" charset="0"/>
              </a:rPr>
              <a:t>This material is based upon work supported by the U.S. Department of Energy, Office of Science, Office of Advanced Scientific Computing Research, Next-Generation Scientific Software Technologies program, under contract numbers </a:t>
            </a:r>
            <a:r>
              <a:rPr lang="en-US" i="1" dirty="0">
                <a:latin typeface="Helvetica Neue" panose="02000503000000020004" pitchFamily="2" charset="0"/>
              </a:rPr>
              <a:t>DE-AC02-AC05-00OR22725 and </a:t>
            </a:r>
            <a:br>
              <a:rPr lang="en-US" i="1" dirty="0">
                <a:latin typeface="Helvetica Neue" panose="02000503000000020004" pitchFamily="2" charset="0"/>
              </a:rPr>
            </a:br>
            <a:r>
              <a:rPr lang="en-US" i="1" dirty="0">
                <a:latin typeface="Helvetica Neue" panose="02000503000000020004" pitchFamily="2" charset="0"/>
              </a:rPr>
              <a:t>DOE SBIR </a:t>
            </a: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DE-SC0022502</a:t>
            </a:r>
            <a:r>
              <a:rPr lang="en-US" i="1" dirty="0">
                <a:effectLst/>
                <a:latin typeface="Helvetica Neue" panose="02000503000000020004" pitchFamily="2" charset="0"/>
              </a:rPr>
              <a:t>.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>
                <a:hlinkClick r:id="rId2"/>
              </a:rPr>
              <a:t>https://science.osti.gov/ascr</a:t>
            </a:r>
            <a:endParaRPr lang="en-US" b="1" dirty="0"/>
          </a:p>
          <a:p>
            <a:r>
              <a:rPr lang="en-US" b="1" dirty="0">
                <a:hlinkClick r:id="rId3"/>
              </a:rPr>
              <a:t>https://pesoproject.org</a:t>
            </a:r>
            <a:r>
              <a:rPr lang="en-US" b="1" dirty="0"/>
              <a:t> </a:t>
            </a:r>
          </a:p>
          <a:p>
            <a:r>
              <a:rPr lang="en-US" b="1" dirty="0">
                <a:hlinkClick r:id="rId4"/>
              </a:rPr>
              <a:t>https://ascr-step.org</a:t>
            </a:r>
            <a:r>
              <a:rPr lang="en-US" b="1" dirty="0"/>
              <a:t> </a:t>
            </a:r>
          </a:p>
          <a:p>
            <a:r>
              <a:rPr lang="en-US" b="1" dirty="0">
                <a:hlinkClick r:id="rId5"/>
              </a:rPr>
              <a:t>https://hpsf.io</a:t>
            </a:r>
            <a:r>
              <a:rPr lang="en-US" b="1" dirty="0"/>
              <a:t> </a:t>
            </a:r>
          </a:p>
          <a:p>
            <a:r>
              <a:rPr lang="en-US" b="1" dirty="0">
                <a:hlinkClick r:id="rId6"/>
              </a:rPr>
              <a:t>https://www.energy.gov/technologytransitions/sbirsttr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44F3337-5895-78A0-5DFF-FF3AA077C9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73" y="2921342"/>
            <a:ext cx="6081750" cy="10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30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2DC1-A36D-B84B-A862-995F56E6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92" y="308880"/>
            <a:ext cx="11375435" cy="589280"/>
          </a:xfrm>
        </p:spPr>
        <p:txBody>
          <a:bodyPr/>
          <a:lstStyle/>
          <a:p>
            <a:r>
              <a:rPr lang="en-US" sz="3600" b="1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B73CA-1FA6-EF4E-95EF-69A4C7FE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6" y="1076960"/>
            <a:ext cx="11372771" cy="506984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(17-SC-20-SC), a joint project of the U.S. Department of Energy’s Office of Science and National Nuclear Security Administration, responsible for delivering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and hardware technology, to support the nation’s </a:t>
            </a:r>
            <a:r>
              <a:rPr lang="en-US" i="1" dirty="0" err="1"/>
              <a:t>exascale</a:t>
            </a:r>
            <a:r>
              <a:rPr lang="en-US" i="1" dirty="0"/>
              <a:t> computing imperative.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Thank you </a:t>
            </a:r>
            <a:r>
              <a:rPr lang="en-US" dirty="0"/>
              <a:t>to all collaborators in the ECP and broader computational science communities. The work discussed in this presentation represents creative contributions of many people who are passionately working toward next-generation computational science. </a:t>
            </a:r>
          </a:p>
          <a:p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CAFD569-B407-824D-B2A1-43D06BFC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9" y="2605346"/>
            <a:ext cx="4432301" cy="2034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6EEEE5-2AE4-934F-B6DE-E1ABAE520018}"/>
              </a:ext>
            </a:extLst>
          </p:cNvPr>
          <p:cNvSpPr/>
          <p:nvPr/>
        </p:nvSpPr>
        <p:spPr>
          <a:xfrm>
            <a:off x="7734300" y="506000"/>
            <a:ext cx="3715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www.exascaleproject.org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4077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52" b="4652"/>
          <a:stretch/>
        </p:blipFill>
        <p:spPr>
          <a:xfrm>
            <a:off x="0" y="0"/>
            <a:ext cx="12192000" cy="6169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47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2927-D7E2-1C4C-94E8-6466AE78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Updated E4S website https://e4s.io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2AC503-7C5C-B213-A923-5A26DCA8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87" y="670975"/>
            <a:ext cx="8247826" cy="59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2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7921A-CC0D-0F9D-8563-A85F905A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A9F-5156-C211-3A0D-13059557D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Chatbot integration in E4S Website</a:t>
            </a:r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B505036D-EA6A-B7DF-6844-A7386F446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941" y="704224"/>
            <a:ext cx="8308117" cy="60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19906-6709-047E-33EA-46221954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89B1-2DB4-DDFC-B47E-B0844061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Chatbot integration in E4S Website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E7B307-7242-DA8D-0AC2-D5DDA03B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18" y="724320"/>
            <a:ext cx="8139964" cy="60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1E8C-D7A2-8994-08A9-9E7CBC432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7134-FE95-2FAE-8965-59139A4F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Bot trained on E4S content on OpenAI’s ChatGPT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B243DF-9B03-E53B-ED56-404C6730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91" y="756976"/>
            <a:ext cx="8109818" cy="59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46CD9-E148-0C1B-5C3B-E7AB093B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965-5D3E-E61A-41A7-2454D017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Bot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ACC5E0-6DD5-8B3A-32D0-0A09E729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84127"/>
            <a:ext cx="7772400" cy="57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63476"/>
      </p:ext>
    </p:extLst>
  </p:cSld>
  <p:clrMapOvr>
    <a:masterClrMapping/>
  </p:clrMapOvr>
</p:sld>
</file>

<file path=ppt/theme/theme1.xml><?xml version="1.0" encoding="utf-8"?>
<a:theme xmlns:a="http://schemas.openxmlformats.org/drawingml/2006/main" name="1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10.xml><?xml version="1.0" encoding="utf-8"?>
<a:theme xmlns:a="http://schemas.openxmlformats.org/drawingml/2006/main" name="13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11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3.xml><?xml version="1.0" encoding="utf-8"?>
<a:theme xmlns:a="http://schemas.openxmlformats.org/drawingml/2006/main" name="3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4.xml><?xml version="1.0" encoding="utf-8"?>
<a:theme xmlns:a="http://schemas.openxmlformats.org/drawingml/2006/main" name="4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5.xml><?xml version="1.0" encoding="utf-8"?>
<a:theme xmlns:a="http://schemas.openxmlformats.org/drawingml/2006/main" name="6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 for distribution" id="{F60C01E2-4C88-461C-BB45-E3174D3B54EA}" vid="{9DD0B4DE-E2B1-4354-9AF6-32596D7C2E22}"/>
    </a:ext>
  </a:extLst>
</a:theme>
</file>

<file path=ppt/theme/theme6.xml><?xml version="1.0" encoding="utf-8"?>
<a:theme xmlns:a="http://schemas.openxmlformats.org/drawingml/2006/main" name="7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7.xml><?xml version="1.0" encoding="utf-8"?>
<a:theme xmlns:a="http://schemas.openxmlformats.org/drawingml/2006/main" name="8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8.xml><?xml version="1.0" encoding="utf-8"?>
<a:theme xmlns:a="http://schemas.openxmlformats.org/drawingml/2006/main" name="9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9.xml><?xml version="1.0" encoding="utf-8"?>
<a:theme xmlns:a="http://schemas.openxmlformats.org/drawingml/2006/main" name="5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 for distribution" id="{F60C01E2-4C88-461C-BB45-E3174D3B54EA}" vid="{9DD0B4DE-E2B1-4354-9AF6-32596D7C2E2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C93F5105CD834D99A140CF7A848F9B" ma:contentTypeVersion="" ma:contentTypeDescription="Create a new document." ma:contentTypeScope="" ma:versionID="71909f016a606dec504c831bcf5394c4">
  <xsd:schema xmlns:xsd="http://www.w3.org/2001/XMLSchema" xmlns:xs="http://www.w3.org/2001/XMLSchema" xmlns:p="http://schemas.microsoft.com/office/2006/metadata/properties" xmlns:ns2="ccd827ec-57f4-43ef-93e4-a777ee610c4c" targetNamespace="http://schemas.microsoft.com/office/2006/metadata/properties" ma:root="true" ma:fieldsID="973155da92ff7c9e25692c364cd0ee0c" ns2:_="">
    <xsd:import namespace="ccd827ec-57f4-43ef-93e4-a777ee610c4c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827ec-57f4-43ef-93e4-a777ee610c4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935B53-FBEC-4B2C-9775-F76F66F548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d827ec-57f4-43ef-93e4-a777ee610c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ccd827ec-57f4-43ef-93e4-a777ee610c4c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1959</Words>
  <Application>Microsoft Macintosh PowerPoint</Application>
  <PresentationFormat>Widescreen</PresentationFormat>
  <Paragraphs>198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47</vt:i4>
      </vt:variant>
    </vt:vector>
  </HeadingPairs>
  <TitlesOfParts>
    <vt:vector size="63" baseType="lpstr">
      <vt:lpstr>Arial</vt:lpstr>
      <vt:lpstr>Arial Black</vt:lpstr>
      <vt:lpstr>Calibri</vt:lpstr>
      <vt:lpstr>Century Gothic</vt:lpstr>
      <vt:lpstr>Courier New</vt:lpstr>
      <vt:lpstr>Helvetica Neue</vt:lpstr>
      <vt:lpstr>1_ORNL</vt:lpstr>
      <vt:lpstr>2_ORNL</vt:lpstr>
      <vt:lpstr>3_ORNL</vt:lpstr>
      <vt:lpstr>4_ORNL</vt:lpstr>
      <vt:lpstr>6_ORNL</vt:lpstr>
      <vt:lpstr>7_ORNL</vt:lpstr>
      <vt:lpstr>8_ORNL</vt:lpstr>
      <vt:lpstr>9_ORNL</vt:lpstr>
      <vt:lpstr>5_ORNL</vt:lpstr>
      <vt:lpstr>13_ORNL</vt:lpstr>
      <vt:lpstr>E4S: The Extreme-scale Scientific Software Stack  Release 25.11</vt:lpstr>
      <vt:lpstr>E4S 25.11: What’s New? </vt:lpstr>
      <vt:lpstr>E4S Spack Integration</vt:lpstr>
      <vt:lpstr>E4S: Extreme-scale Scientific Software Stack</vt:lpstr>
      <vt:lpstr>Updated E4S website https://e4s.io</vt:lpstr>
      <vt:lpstr>Chatbot integration in E4S Website</vt:lpstr>
      <vt:lpstr>Chatbot integration in E4S Website</vt:lpstr>
      <vt:lpstr>E4S Bot trained on E4S content on OpenAI’s ChatGPT</vt:lpstr>
      <vt:lpstr>E4S Bot</vt:lpstr>
      <vt:lpstr>E4S Documentation</vt:lpstr>
      <vt:lpstr>E4S Product Catalog</vt:lpstr>
      <vt:lpstr>E4S: Bare-metal installation, Containers, and Cloud images</vt:lpstr>
      <vt:lpstr>Download E4S Containers: Rocky Linux 9.6 and Ubuntu 24.04 LTS</vt:lpstr>
      <vt:lpstr>E4S container images available on DockerHub</vt:lpstr>
      <vt:lpstr>E4S 25.11 container images available on DockerHub</vt:lpstr>
      <vt:lpstr>Download E4S containers: NVIDIA and AMD GPUs</vt:lpstr>
      <vt:lpstr>E4S Containers: Intel oneAPI (CPU/GPU) and CPU only  </vt:lpstr>
      <vt:lpstr>E4S Base Containers with GPU runtimes and MPI</vt:lpstr>
      <vt:lpstr>Minimal E4S Spack containers</vt:lpstr>
      <vt:lpstr>E4S Application Specific Container Images for CI: Customization</vt:lpstr>
      <vt:lpstr>E4S Container Images for CI: Gitlab Runners</vt:lpstr>
      <vt:lpstr>E4S Tools: E4S à la carte or e4s-alc: Customize container images</vt:lpstr>
      <vt:lpstr>E4S Tools: e4s-cl: Container Launch tool for MPI applications</vt:lpstr>
      <vt:lpstr>e4s-cl: A tool to simplify the launch of MPI jobs in E4S containers</vt:lpstr>
      <vt:lpstr>E4S Tools: e4s-chain-spack.sh to customize software stack</vt:lpstr>
      <vt:lpstr>E4S Tools: e4s-chain-spack.sh to customize software stack</vt:lpstr>
      <vt:lpstr>E4S: NVIDIA BioNeMoTM on NVIDIA Grace-Blackwell architecture</vt:lpstr>
      <vt:lpstr>E4S: NVIDIA Grace-Blackwell CUDA 120 Rocky Linux 9.6 image</vt:lpstr>
      <vt:lpstr>E4S: NVIDIA x86_64-Blackwell (CUDA 120) Rocky Linux 9.6 image </vt:lpstr>
      <vt:lpstr>E4S: NVIDIA x86_64-Blackwell (CUDA 120) Rocky Linux 9.6 image </vt:lpstr>
      <vt:lpstr>E4S NVIDIA Blackwell x86_64 Rocky Linux 9.6 Python Packages</vt:lpstr>
      <vt:lpstr>E4S NVIDIA Blackwell x86_64 Rocky Linux 9.6 Python Packages</vt:lpstr>
      <vt:lpstr>E4S: NVIDIA Grace-Hopper (CUDA 90) Ubuntu 24.04 LTS image</vt:lpstr>
      <vt:lpstr>E4S: Rocky Linux 9.6 x86_64 CPU image</vt:lpstr>
      <vt:lpstr>E4S: Rocky Linux 9.6 x86_64 CPU image</vt:lpstr>
      <vt:lpstr>E4S Intel oneAPI Ubuntu 24.04 LTS CPU/GPU image </vt:lpstr>
      <vt:lpstr>E4S IBM ppc64le Power image with GPU</vt:lpstr>
      <vt:lpstr>E4S: AMD MI300A GPU support with ROCm 6.4.3 </vt:lpstr>
      <vt:lpstr>E4S: Visualization Tools:: ParaView</vt:lpstr>
      <vt:lpstr>E4S: Marimo Reactive Notebooks</vt:lpstr>
      <vt:lpstr>E4S: VisIt</vt:lpstr>
      <vt:lpstr>E4S: VS Codium Integrated Development Environment</vt:lpstr>
      <vt:lpstr>ParaTools Pro for E4STM: NVIDIA BioNeMoTM on IBM Cloud</vt:lpstr>
      <vt:lpstr>ParaTools Pro for E4STM: HPC-AI Software Ecosystem on Clouds</vt:lpstr>
      <vt:lpstr>Acknowledgment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2019-06-25T02:25:24Z</cp:lastPrinted>
  <dcterms:created xsi:type="dcterms:W3CDTF">2018-10-25T20:34:01Z</dcterms:created>
  <dcterms:modified xsi:type="dcterms:W3CDTF">2025-11-15T01:37:47Z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0x0101008CC93F5105CD834D99A140CF7A848F9B</vt:lpwstr>
  </property>
</Properties>
</file>